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2"/>
  </p:notesMasterIdLst>
  <p:sldIdLst>
    <p:sldId id="256" r:id="rId2"/>
    <p:sldId id="271" r:id="rId3"/>
    <p:sldId id="299" r:id="rId4"/>
    <p:sldId id="284" r:id="rId5"/>
    <p:sldId id="285" r:id="rId6"/>
    <p:sldId id="291" r:id="rId7"/>
    <p:sldId id="290" r:id="rId8"/>
    <p:sldId id="292" r:id="rId9"/>
    <p:sldId id="297" r:id="rId10"/>
    <p:sldId id="283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59" d="100"/>
          <a:sy n="59" d="100"/>
        </p:scale>
        <p:origin x="82" y="4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4DCF4-37BD-4C0D-8FA1-126C9D00A63B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D2611-A782-4A54-A17C-001C00578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7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4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01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83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5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083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39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107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8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/>
            </a:lvl1pPr>
            <a:lvl2pPr marL="742950" indent="-285750"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20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52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/>
            </a:lvl1pPr>
            <a:lvl2pPr marL="742950" indent="-285750"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/>
            </a:lvl1pPr>
            <a:lvl2pPr marL="742950" indent="-285750"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2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87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11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5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/>
            </a:lvl1pPr>
            <a:lvl2pPr marL="742950" indent="-285750"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9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4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BE83-7E46-4417-9FBF-2B463AB4331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A4D766-0AD6-4838-8C68-C0E62E561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42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pharma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C853-C60A-41A2-94BC-2954C97D5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124" y="1776244"/>
            <a:ext cx="7766936" cy="1646302"/>
          </a:xfrm>
        </p:spPr>
        <p:txBody>
          <a:bodyPr/>
          <a:lstStyle/>
          <a:p>
            <a:r>
              <a:rPr lang="en-GB" sz="4800" i="1" dirty="0"/>
              <a:t>Validation Hub Project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A9196-CD46-47D4-8EAA-5A04E5024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31</a:t>
            </a:r>
            <a:r>
              <a:rPr lang="en-GB" i="1" baseline="30000" dirty="0"/>
              <a:t>st</a:t>
            </a:r>
            <a:r>
              <a:rPr lang="en-GB" i="1" dirty="0"/>
              <a:t> October 2018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CCCD08-CC7A-468E-B5F1-0CFBD028D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2" y="5792797"/>
            <a:ext cx="895475" cy="8383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66B993-D552-4BB5-AD1D-6622057192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14" y="5776019"/>
            <a:ext cx="1247775" cy="1047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2EB970-D95F-452F-90D8-A754F0540D0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267" y="1776244"/>
            <a:ext cx="1433922" cy="15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90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91E9123-8A5F-44F5-AD74-C490C3ECB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47" y="1751829"/>
            <a:ext cx="8596667" cy="566738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Teamwork – Divides the task and multiplies the success !!!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E7E380F0-6382-47D3-B5F2-82CDFBD1C289}"/>
              </a:ext>
            </a:extLst>
          </p:cNvPr>
          <p:cNvSpPr txBox="1">
            <a:spLocks/>
          </p:cNvSpPr>
          <p:nvPr/>
        </p:nvSpPr>
        <p:spPr>
          <a:xfrm>
            <a:off x="854447" y="223359"/>
            <a:ext cx="7851794" cy="14040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R software is free and we want to keep it that way.  Together we can make it more accessible for use in the pharmaceutical industry.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736320-E561-4AC6-8DE8-51ADCE030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10" y="2442971"/>
            <a:ext cx="5243014" cy="38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8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is AIMS?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910803" cy="5335156"/>
          </a:xfrm>
        </p:spPr>
        <p:txBody>
          <a:bodyPr>
            <a:normAutofit/>
          </a:bodyPr>
          <a:lstStyle/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and Implementation of Methodologies in Statistics (AIMS) Special Interest Group</a:t>
            </a: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Calibri"/>
                <a:sym typeface="Calibri"/>
              </a:rPr>
              <a:t>T</a:t>
            </a:r>
            <a:r>
              <a:rPr lang="en-US" sz="2000" dirty="0">
                <a:solidFill>
                  <a:schemeClr val="dk1"/>
                </a:solidFill>
                <a:latin typeface="Calibri"/>
                <a:sym typeface="Calibri"/>
              </a:rPr>
              <a:t>asked by the PSI Board of Directors to investigate the use of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software in the industry and the validation of R </a:t>
            </a:r>
            <a:endParaRPr lang="en-US" sz="2000" dirty="0"/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Formed in May 2016</a:t>
            </a:r>
            <a:endParaRPr lang="en-US" sz="2000" dirty="0"/>
          </a:p>
          <a:p>
            <a:pPr marL="17780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Representatives from Bordeaux University Hospital Clinical Epidemiology Unit, GSK PPD, PRA, Roche, </a:t>
            </a:r>
            <a:r>
              <a:rPr lang="en-US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Servier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Syne Qua Non, </a:t>
            </a:r>
          </a:p>
          <a:p>
            <a:pPr marL="17780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Initiated an R Consortium project to build a Validation Hub </a:t>
            </a: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2018, we realized that this is bigger than AIMS and decided to set up a worldwide team to jointly collaborate on the project </a:t>
            </a:r>
          </a:p>
          <a:p>
            <a:pPr marL="2635250" lvl="6" indent="0">
              <a:spcBef>
                <a:spcPts val="600"/>
              </a:spcBef>
              <a:buClr>
                <a:schemeClr val="dk1"/>
              </a:buClr>
              <a:buSzPts val="1900"/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</a:p>
          <a:p>
            <a:pPr marL="2635250" lvl="6" indent="0">
              <a:spcBef>
                <a:spcPts val="600"/>
              </a:spcBef>
              <a:buClr>
                <a:schemeClr val="dk1"/>
              </a:buClr>
              <a:buSzPts val="1900"/>
              <a:buNone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We need YOU !!</a:t>
            </a: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615EEC-5E50-4ED8-9507-F17187F8F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2" y="5792797"/>
            <a:ext cx="895475" cy="8383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DC0997-5752-48D3-AAA3-BDA93CD03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14" y="5776019"/>
            <a:ext cx="12477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3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DF64B-A217-4E7A-9CBC-94D652A4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Partners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46102-68A1-4295-9184-F20B48E2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8613"/>
            <a:ext cx="9093683" cy="4951376"/>
          </a:xfrm>
        </p:spPr>
        <p:txBody>
          <a:bodyPr>
            <a:normAutofit/>
          </a:bodyPr>
          <a:lstStyle/>
          <a:p>
            <a:r>
              <a:rPr lang="en-GB" sz="2000" dirty="0"/>
              <a:t>R Consortium</a:t>
            </a:r>
          </a:p>
          <a:p>
            <a:pPr lvl="1"/>
            <a:r>
              <a:rPr lang="en-GB" sz="1800" dirty="0"/>
              <a:t>Joseph Rickert / John Mertic</a:t>
            </a:r>
          </a:p>
          <a:p>
            <a:r>
              <a:rPr lang="en-GB" sz="2000" dirty="0"/>
              <a:t>ASA Biopharmaceutical Section Working Group on Software</a:t>
            </a:r>
          </a:p>
          <a:p>
            <a:pPr lvl="1"/>
            <a:r>
              <a:rPr lang="en-GB" sz="1800" dirty="0"/>
              <a:t>Alex </a:t>
            </a:r>
            <a:r>
              <a:rPr lang="en-GB" sz="1800" dirty="0" err="1"/>
              <a:t>Dmitrienko</a:t>
            </a:r>
            <a:r>
              <a:rPr lang="en-GB" sz="1800" dirty="0"/>
              <a:t> /  Greg </a:t>
            </a:r>
            <a:r>
              <a:rPr lang="en-GB" sz="1800" dirty="0" err="1"/>
              <a:t>Cicconetti</a:t>
            </a:r>
            <a:r>
              <a:rPr lang="en-GB" sz="1800" dirty="0"/>
              <a:t> / </a:t>
            </a:r>
            <a:r>
              <a:rPr lang="en-GB" sz="1800" dirty="0" err="1"/>
              <a:t>Keaven</a:t>
            </a:r>
            <a:r>
              <a:rPr lang="en-GB" sz="1800" dirty="0"/>
              <a:t> Anderson + Others</a:t>
            </a:r>
          </a:p>
          <a:p>
            <a:r>
              <a:rPr lang="en-GB" sz="2000" dirty="0" err="1"/>
              <a:t>TransCelerate</a:t>
            </a:r>
            <a:endParaRPr lang="en-GB" sz="2000" dirty="0"/>
          </a:p>
          <a:p>
            <a:pPr lvl="1"/>
            <a:r>
              <a:rPr lang="en-GB" sz="1800" dirty="0"/>
              <a:t>Min Lee / Andy Nicholls</a:t>
            </a:r>
          </a:p>
          <a:p>
            <a:r>
              <a:rPr lang="en-GB" sz="2000" dirty="0"/>
              <a:t>FDA (Paul Schuette / Tomas </a:t>
            </a:r>
            <a:r>
              <a:rPr lang="en-GB" sz="2000" dirty="0" err="1"/>
              <a:t>Drgon</a:t>
            </a:r>
            <a:r>
              <a:rPr lang="en-GB" sz="2000" dirty="0"/>
              <a:t> / Mat Soukup)</a:t>
            </a:r>
          </a:p>
          <a:p>
            <a:r>
              <a:rPr lang="en-GB" sz="2000" dirty="0"/>
              <a:t>EMEA / PMDA -  Contacts required!</a:t>
            </a:r>
          </a:p>
          <a:p>
            <a:r>
              <a:rPr lang="en-GB" sz="2000" dirty="0"/>
              <a:t>Company Volunteers</a:t>
            </a:r>
          </a:p>
          <a:p>
            <a:pPr lvl="1"/>
            <a:r>
              <a:rPr lang="en-GB" sz="1800" dirty="0"/>
              <a:t>Including </a:t>
            </a:r>
            <a:r>
              <a:rPr lang="en-GB" sz="1800" dirty="0" err="1"/>
              <a:t>Abbvie</a:t>
            </a:r>
            <a:r>
              <a:rPr lang="en-GB" sz="1800" dirty="0"/>
              <a:t>, Amgen, Biogen, Eli Lilly, GSK, J&amp;J, Novartis, Merck, Pfizer, PPD, PRA, Roche, Syne qua non.</a:t>
            </a:r>
          </a:p>
        </p:txBody>
      </p:sp>
    </p:spTree>
    <p:extLst>
      <p:ext uri="{BB962C8B-B14F-4D97-AF65-F5344CB8AC3E}">
        <p14:creationId xmlns:p14="http://schemas.microsoft.com/office/powerpoint/2010/main" val="183009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7751"/>
            <a:ext cx="8596668" cy="1320800"/>
          </a:xfrm>
        </p:spPr>
        <p:txBody>
          <a:bodyPr/>
          <a:lstStyle/>
          <a:p>
            <a:r>
              <a:rPr lang="en-GB" dirty="0"/>
              <a:t>Setting the Scene</a:t>
            </a:r>
          </a:p>
        </p:txBody>
      </p:sp>
      <p:pic>
        <p:nvPicPr>
          <p:cNvPr id="6" name="Google Shape;189;p34">
            <a:extLst>
              <a:ext uri="{FF2B5EF4-FFF2-40B4-BE49-F238E27FC236}">
                <a16:creationId xmlns:a16="http://schemas.microsoft.com/office/drawing/2014/main" id="{2C6D9EB3-FD0B-4BDC-93CE-DA6099C0380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7334" y="977301"/>
            <a:ext cx="8960936" cy="5622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91;p34">
            <a:extLst>
              <a:ext uri="{FF2B5EF4-FFF2-40B4-BE49-F238E27FC236}">
                <a16:creationId xmlns:a16="http://schemas.microsoft.com/office/drawing/2014/main" id="{D5F2FD81-456C-412F-AA4A-7F2321E1AA2A}"/>
              </a:ext>
            </a:extLst>
          </p:cNvPr>
          <p:cNvSpPr/>
          <p:nvPr/>
        </p:nvSpPr>
        <p:spPr>
          <a:xfrm>
            <a:off x="470400" y="3027300"/>
            <a:ext cx="6980724" cy="401700"/>
          </a:xfrm>
          <a:prstGeom prst="ellipse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98;p35">
            <a:extLst>
              <a:ext uri="{FF2B5EF4-FFF2-40B4-BE49-F238E27FC236}">
                <a16:creationId xmlns:a16="http://schemas.microsoft.com/office/drawing/2014/main" id="{C6459A96-ECA1-4BF0-9962-B1102A7B07A0}"/>
              </a:ext>
            </a:extLst>
          </p:cNvPr>
          <p:cNvSpPr txBox="1">
            <a:spLocks noGrp="1"/>
          </p:cNvSpPr>
          <p:nvPr/>
        </p:nvSpPr>
        <p:spPr>
          <a:xfrm>
            <a:off x="-278985" y="6534544"/>
            <a:ext cx="9260262" cy="323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https://www.fda.gov/downloads/ForIndustry/DataStandards/StudyDataStandards/UCM587506.pdf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34818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the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lnSpcReduction="10000"/>
          </a:bodyPr>
          <a:lstStyle/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don’t have to use SAS for statistical analysis</a:t>
            </a: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R remains limited</a:t>
            </a: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Why?</a:t>
            </a: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SAS is the best thing ever invented?</a:t>
            </a: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is rubbish?</a:t>
            </a: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Lack of knowledge/training?</a:t>
            </a:r>
          </a:p>
          <a:p>
            <a:pPr marL="177800" lvl="0" indent="-171450">
              <a:spcBef>
                <a:spcPts val="6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Lack of understanding of regulatory requirements?</a:t>
            </a:r>
            <a:endParaRPr lang="en-US" sz="2400" dirty="0"/>
          </a:p>
        </p:txBody>
      </p:sp>
      <p:cxnSp>
        <p:nvCxnSpPr>
          <p:cNvPr id="4" name="Google Shape;211;p36">
            <a:extLst>
              <a:ext uri="{FF2B5EF4-FFF2-40B4-BE49-F238E27FC236}">
                <a16:creationId xmlns:a16="http://schemas.microsoft.com/office/drawing/2014/main" id="{27714757-0106-4C50-BCCA-B6DB3FDCC600}"/>
              </a:ext>
            </a:extLst>
          </p:cNvPr>
          <p:cNvCxnSpPr/>
          <p:nvPr/>
        </p:nvCxnSpPr>
        <p:spPr>
          <a:xfrm flipH="1">
            <a:off x="5216827" y="4157222"/>
            <a:ext cx="2766000" cy="276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" name="Google Shape;213;p36">
            <a:extLst>
              <a:ext uri="{FF2B5EF4-FFF2-40B4-BE49-F238E27FC236}">
                <a16:creationId xmlns:a16="http://schemas.microsoft.com/office/drawing/2014/main" id="{2B956A6E-BED2-4CA3-AF12-19D630888382}"/>
              </a:ext>
            </a:extLst>
          </p:cNvPr>
          <p:cNvCxnSpPr/>
          <p:nvPr/>
        </p:nvCxnSpPr>
        <p:spPr>
          <a:xfrm flipH="1">
            <a:off x="7183327" y="4157222"/>
            <a:ext cx="799500" cy="584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" name="Google Shape;212;p36">
            <a:extLst>
              <a:ext uri="{FF2B5EF4-FFF2-40B4-BE49-F238E27FC236}">
                <a16:creationId xmlns:a16="http://schemas.microsoft.com/office/drawing/2014/main" id="{21CDA757-39A6-4C52-9A6D-E468A53D8B28}"/>
              </a:ext>
            </a:extLst>
          </p:cNvPr>
          <p:cNvSpPr txBox="1"/>
          <p:nvPr/>
        </p:nvSpPr>
        <p:spPr>
          <a:xfrm>
            <a:off x="6599827" y="2894887"/>
            <a:ext cx="3114953" cy="146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Goal of the PSI AIMS SIG is to improve knowledge and understanding in these areas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935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2A7E-A0F8-43C6-BF7B-9787B913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sym typeface="Calibri"/>
              </a:rPr>
              <a:t>The R Foundation’s Documentation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A2DF-4360-46CD-8EC9-5B4B9125B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8362"/>
            <a:ext cx="7748210" cy="4972438"/>
          </a:xfrm>
        </p:spPr>
        <p:txBody>
          <a:bodyPr>
            <a:normAutofit lnSpcReduction="10000"/>
          </a:bodyPr>
          <a:lstStyle/>
          <a:p>
            <a:pPr marL="6350" lvl="0" indent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1900"/>
              <a:buNone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Points</a:t>
            </a:r>
          </a:p>
          <a:p>
            <a:pPr marL="6350" lvl="0" indent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1900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-17145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“The members of R Core constitute a widely recognized, international team of experts on statistical computing and software development.”</a:t>
            </a:r>
            <a:r>
              <a:rPr lang="en-US" sz="24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400" baseline="30000" dirty="0"/>
          </a:p>
          <a:p>
            <a:pPr marL="177800" lvl="0" indent="-17145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Code Management (SVN) used such that development is traceable</a:t>
            </a:r>
            <a:endParaRPr lang="en-US" sz="2400" dirty="0"/>
          </a:p>
          <a:p>
            <a:pPr marL="520700" lvl="1" indent="-18415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ts val="17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publicly available</a:t>
            </a:r>
            <a:endParaRPr lang="en-US" sz="2000" dirty="0"/>
          </a:p>
          <a:p>
            <a:pPr marL="177800" lvl="0" indent="-17145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Accompanied by ‘NEWS’ file</a:t>
            </a:r>
            <a:endParaRPr lang="en-US" sz="2400" dirty="0"/>
          </a:p>
          <a:p>
            <a:pPr marL="177800" lvl="0" indent="-17145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Mailing lists and bug tracking system facilitate user feedback</a:t>
            </a:r>
            <a:endParaRPr lang="en-US" sz="2400" dirty="0"/>
          </a:p>
          <a:p>
            <a:pPr marL="177800" lvl="0" indent="-17145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 set of validation tests are maintained and upgraded by R Core to enable the testing of source code against known data and known results”</a:t>
            </a:r>
            <a:endParaRPr lang="en-US" sz="2400" dirty="0"/>
          </a:p>
          <a:p>
            <a:pPr marL="177800" lvl="0" indent="-17145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release cycles</a:t>
            </a:r>
            <a:endParaRPr lang="en-US" sz="2400" dirty="0"/>
          </a:p>
          <a:p>
            <a:pPr marL="177800" lvl="0" indent="-17145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Availability of patched releases</a:t>
            </a:r>
            <a:endParaRPr lang="en-US" sz="2400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5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B804-9B7C-4FB0-9E02-FB4B3361A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6EDB-C710-47DD-A2E7-7B846E44B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24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Provided this matches up with our own internal Quality Assurance SOPs, </a:t>
            </a:r>
            <a:r>
              <a:rPr lang="en-US" b="1" dirty="0"/>
              <a:t>Base R is fine to use for regulatory work </a:t>
            </a:r>
            <a:r>
              <a:rPr lang="en-US" dirty="0"/>
              <a:t>once we’ve qualified the environment internally (essentially, verifying that our installation has been successful)</a:t>
            </a:r>
          </a:p>
          <a:p>
            <a:endParaRPr lang="en-GB" dirty="0"/>
          </a:p>
          <a:p>
            <a:r>
              <a:rPr lang="en-GB" dirty="0"/>
              <a:t>But what about R Packages?</a:t>
            </a:r>
            <a:endParaRPr lang="en-US" dirty="0"/>
          </a:p>
          <a:p>
            <a:pPr lvl="1"/>
            <a:r>
              <a:rPr lang="en-GB" dirty="0"/>
              <a:t>May come from anywhere</a:t>
            </a:r>
          </a:p>
          <a:p>
            <a:pPr lvl="1"/>
            <a:r>
              <a:rPr lang="en-GB" dirty="0"/>
              <a:t>Be written by anyone</a:t>
            </a:r>
          </a:p>
          <a:p>
            <a:pPr lvl="1"/>
            <a:r>
              <a:rPr lang="en-GB" dirty="0"/>
              <a:t>Or May not follow a typical </a:t>
            </a:r>
            <a:r>
              <a:rPr lang="en-GB"/>
              <a:t>Software Development </a:t>
            </a:r>
            <a:r>
              <a:rPr lang="en-GB" dirty="0"/>
              <a:t>Lifecycle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0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B05D-2C58-47A9-835C-BE7263EF0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Using R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7AB9-04E2-47DB-91FC-02A21C9A3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9313"/>
            <a:ext cx="9356352" cy="4215498"/>
          </a:xfrm>
        </p:spPr>
        <p:txBody>
          <a:bodyPr/>
          <a:lstStyle/>
          <a:p>
            <a:r>
              <a:rPr lang="en-US" sz="2000" dirty="0"/>
              <a:t>PSI AIMS SIG have initiated an R Consortium endorsed project to create an online “validation” hub for R</a:t>
            </a:r>
          </a:p>
          <a:p>
            <a:r>
              <a:rPr lang="en-US" sz="2000" dirty="0"/>
              <a:t>The platform will</a:t>
            </a:r>
          </a:p>
          <a:p>
            <a:pPr lvl="1"/>
            <a:r>
              <a:rPr lang="en-US" sz="1800" dirty="0" err="1"/>
              <a:t>Standardise</a:t>
            </a:r>
            <a:r>
              <a:rPr lang="en-US" sz="1800" dirty="0"/>
              <a:t> the packages we use</a:t>
            </a:r>
          </a:p>
          <a:p>
            <a:pPr lvl="1"/>
            <a:r>
              <a:rPr lang="en-US" sz="1800" dirty="0"/>
              <a:t>Provide links to useful QA information</a:t>
            </a:r>
          </a:p>
          <a:p>
            <a:pPr lvl="1"/>
            <a:r>
              <a:rPr lang="en-US" sz="1800" dirty="0"/>
              <a:t>Be a platform for sharing tests</a:t>
            </a:r>
          </a:p>
          <a:p>
            <a:pPr lvl="1"/>
            <a:r>
              <a:rPr lang="en-US" sz="1800" dirty="0"/>
              <a:t>Enable statistical discussion</a:t>
            </a:r>
          </a:p>
          <a:p>
            <a:pPr lvl="1"/>
            <a:r>
              <a:rPr lang="en-US" sz="1800" dirty="0"/>
              <a:t>Lead to a more consistent approach to R validation (and open source in general)</a:t>
            </a:r>
          </a:p>
          <a:p>
            <a:pPr lvl="1"/>
            <a:r>
              <a:rPr lang="en-US" sz="1800" dirty="0"/>
              <a:t>Be free to use</a:t>
            </a:r>
          </a:p>
          <a:p>
            <a:endParaRPr lang="en-US" dirty="0"/>
          </a:p>
        </p:txBody>
      </p:sp>
      <p:pic>
        <p:nvPicPr>
          <p:cNvPr id="4" name="Google Shape;314;p49">
            <a:extLst>
              <a:ext uri="{FF2B5EF4-FFF2-40B4-BE49-F238E27FC236}">
                <a16:creationId xmlns:a16="http://schemas.microsoft.com/office/drawing/2014/main" id="{B9237116-A0F3-4B34-AC36-DC3AD44A707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01000" y="185957"/>
            <a:ext cx="1881319" cy="4236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312;p49">
            <a:extLst>
              <a:ext uri="{FF2B5EF4-FFF2-40B4-BE49-F238E27FC236}">
                <a16:creationId xmlns:a16="http://schemas.microsoft.com/office/drawing/2014/main" id="{4C8C5075-D11E-4A05-AF26-1738F9544387}"/>
              </a:ext>
            </a:extLst>
          </p:cNvPr>
          <p:cNvSpPr txBox="1">
            <a:spLocks/>
          </p:cNvSpPr>
          <p:nvPr/>
        </p:nvSpPr>
        <p:spPr>
          <a:xfrm>
            <a:off x="544503" y="6054811"/>
            <a:ext cx="8424000" cy="1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 indent="0">
              <a:spcBef>
                <a:spcPts val="0"/>
              </a:spcBef>
              <a:buClr>
                <a:schemeClr val="dk1"/>
              </a:buClr>
              <a:buSzPts val="1600"/>
              <a:buFont typeface="Arial"/>
              <a:buNone/>
            </a:pPr>
            <a:r>
              <a:rPr lang="en-US" sz="1400" dirty="0"/>
              <a:t>More detail: https://www.r-consortium.org/announcement/2018/05/29/announcing-the-r-consortium-isc-funded-project-grant-recipients-for-spring-2018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744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B05D-2C58-47A9-835C-BE7263EF0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73293" cy="1320800"/>
          </a:xfrm>
        </p:spPr>
        <p:txBody>
          <a:bodyPr/>
          <a:lstStyle/>
          <a:p>
            <a:r>
              <a:rPr lang="en-US" dirty="0"/>
              <a:t>Starting point for Validation Framework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7AB9-04E2-47DB-91FC-02A21C9A3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274" y="1434364"/>
            <a:ext cx="9356352" cy="4215498"/>
          </a:xfrm>
        </p:spPr>
        <p:txBody>
          <a:bodyPr/>
          <a:lstStyle/>
          <a:p>
            <a:pPr lvl="0"/>
            <a:r>
              <a:rPr lang="en-GB" b="1" dirty="0"/>
              <a:t>Determine requirements/specifications</a:t>
            </a:r>
            <a:r>
              <a:rPr lang="en-GB" dirty="0"/>
              <a:t> for the package - you can’t validate something without documenting what it is that you’re trying to use it for</a:t>
            </a:r>
            <a:endParaRPr lang="en-US" dirty="0"/>
          </a:p>
          <a:p>
            <a:pPr lvl="0"/>
            <a:r>
              <a:rPr lang="en-GB" b="1" dirty="0"/>
              <a:t>Assess the risks</a:t>
            </a:r>
            <a:r>
              <a:rPr lang="en-GB" dirty="0"/>
              <a:t> – Mixture of quantifiable things (package lifetime, number of downloads, number of tests within package, does it have a news feed?) and non-quantifiable (reputation of author, quality of news feed)</a:t>
            </a:r>
            <a:endParaRPr lang="en-US" dirty="0"/>
          </a:p>
          <a:p>
            <a:pPr lvl="0"/>
            <a:r>
              <a:rPr lang="en-GB" b="1" dirty="0"/>
              <a:t>Test requirements </a:t>
            </a:r>
            <a:r>
              <a:rPr lang="en-GB" dirty="0"/>
              <a:t>(i.e. produce evidence of mitigating risks) Note: For Statistical packages – all need to test methods</a:t>
            </a:r>
            <a:endParaRPr lang="en-US" dirty="0"/>
          </a:p>
          <a:p>
            <a:endParaRPr lang="en-GB" dirty="0"/>
          </a:p>
          <a:p>
            <a:r>
              <a:rPr lang="en-GB" u="sng" dirty="0">
                <a:hlinkClick r:id="rId2"/>
              </a:rPr>
              <a:t>https://github.com/pharmaR</a:t>
            </a:r>
            <a:r>
              <a:rPr lang="en-GB" dirty="0"/>
              <a:t> </a:t>
            </a:r>
          </a:p>
          <a:p>
            <a:r>
              <a:rPr lang="en-GB" dirty="0">
                <a:solidFill>
                  <a:schemeClr val="accent1"/>
                </a:solidFill>
              </a:rPr>
              <a:t>Discussion on Slack:  </a:t>
            </a:r>
            <a:r>
              <a:rPr lang="en-GB" dirty="0" err="1">
                <a:solidFill>
                  <a:schemeClr val="accent1"/>
                </a:solidFill>
              </a:rPr>
              <a:t>RValidationHub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4" name="Google Shape;314;p49">
            <a:extLst>
              <a:ext uri="{FF2B5EF4-FFF2-40B4-BE49-F238E27FC236}">
                <a16:creationId xmlns:a16="http://schemas.microsoft.com/office/drawing/2014/main" id="{B9237116-A0F3-4B34-AC36-DC3AD44A707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1000" y="185957"/>
            <a:ext cx="1881319" cy="423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8A23D5-4F80-4DB0-9348-225110E8FE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49" y="3713185"/>
            <a:ext cx="5686841" cy="297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247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05/05/2018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1978</TotalTime>
  <Words>651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Validation Hub Project</vt:lpstr>
      <vt:lpstr>Who is AIMS?</vt:lpstr>
      <vt:lpstr>Our Partners</vt:lpstr>
      <vt:lpstr>Setting the Scene</vt:lpstr>
      <vt:lpstr>Setting the Scene</vt:lpstr>
      <vt:lpstr>The R Foundation’s Documentation</vt:lpstr>
      <vt:lpstr>Summary</vt:lpstr>
      <vt:lpstr>Challenges of Using R Packages</vt:lpstr>
      <vt:lpstr>Starting point for Validation Framework </vt:lpstr>
      <vt:lpstr>Teamwork – Divides the task and multiplies the success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and Implementation of Methodologies in Statistics (AIMS) SIG Conference session on</dc:title>
  <dc:creator>Lisa Banks</dc:creator>
  <cp:lastModifiedBy>Taylor, Lyn</cp:lastModifiedBy>
  <cp:revision>83</cp:revision>
  <dcterms:created xsi:type="dcterms:W3CDTF">2018-04-18T12:02:16Z</dcterms:created>
  <dcterms:modified xsi:type="dcterms:W3CDTF">2018-10-29T09:12:43Z</dcterms:modified>
</cp:coreProperties>
</file>